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3" r:id="rId5"/>
    <p:sldId id="261" r:id="rId6"/>
    <p:sldId id="262" r:id="rId7"/>
    <p:sldId id="257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5" r:id="rId19"/>
    <p:sldId id="274" r:id="rId20"/>
    <p:sldId id="277" r:id="rId21"/>
    <p:sldId id="27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90ACB-E24B-449C-BDDA-9064C84F7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20AAC4-379F-4B42-A4EB-F1B520CEE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024000-CB5D-4588-9BA6-3C2E27B9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1DBAD5-683A-45D2-B498-4966BB36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9D44E5-F49E-4841-B2C1-0F347EA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15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AA658-51F8-4A4A-BF3F-F534D4EF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DCAEE4-32FB-481E-8FBA-8D110B585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66BAB3-5980-48E8-877A-938B6B93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C0F5F4-415E-4561-8326-52B7A865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FFE462-CF30-4952-88CE-94F7C1F9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89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724FE1-7E08-4F83-BA39-D25AE2F2E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FAB0A6-A411-4D3F-99B1-3B843274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1F5DE7-71F3-4395-A1D1-8970DA80C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10D06D-5159-49BB-BD9A-45F952B2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521C2-BAD2-43C9-A118-36B10B74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25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9C514-427F-47B0-9B07-74AD19D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EA11F7-ECB9-474C-94EA-63025B5E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3A4EA9-6362-49CB-A914-A8476B84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DF6B79-2038-4F44-BB8A-91F43766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FCC16-FA22-4CBE-A31A-6F45CF4D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04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9CD2D-A937-4FB2-9ACA-95F34B25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C5C2A5-754C-49B2-A95B-36441A4AD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D3EC7C-BA98-4784-AECE-4E9BBF7A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12DF2-AFB4-4410-87E6-F00F63CC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52C7E-80FD-4FE9-8B25-677A89FC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83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955DD-A1F4-4FE6-A9F9-277D0FDC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2667B5-DEC8-4A1C-8723-B0C911FA0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F40F32-F1E8-4E2D-BCC3-5C10ED0E8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B79BB9-4420-429D-AB93-2BB81471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7A703-6872-472B-B952-1B66804D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4A043D-B9BA-4CC3-9CF3-37E3451B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70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6E78C-AC69-4B41-8D83-EFFA14FF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E97C5-F4CF-4CE1-A844-ED5069DC1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9FB077-C896-4F83-97EF-77EA95E5C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75D1C3-DAE4-4629-A0E1-6FA302311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31D914-DCDE-492E-B4C0-B8A6BCDD3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E70FB60-AE5B-47FB-B475-85C381814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66E6E6-15B3-40BE-B0CD-5ED13E6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9EBA270-6518-472B-85D1-D4F0DDCC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56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06BFF-C06F-4CB6-836E-44788269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3B853D-0995-4614-AD2D-2D1E3931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909674-FFA2-442D-8670-A9F6F882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FA7568-AB47-456F-BA9A-ED27D7B5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55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39A96-1E60-471C-B67F-B3DC68CD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E8E222-C7FF-49B3-973F-6234DC0C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4059D5-9B4A-47E1-A97F-772AC0C3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7886A-FE35-4714-838E-665317EB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1F9F55-DD67-4199-ACC9-8B09AF72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D1C207-981F-47CB-8005-DB2816405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5F188B-C1F6-4CD5-B48D-C0FF2ECF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A7943B-8FC3-4B17-B29B-B7A4626E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7D9493-7BA9-4431-87C4-3DA0F812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04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819CC-C28D-409D-91BD-05FABA99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D24982-D458-4D17-AD28-2C8AB095D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1EC52C-BDB4-4701-A391-CF0A05B14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80AB26-55E6-43C6-A9E7-9ABC270B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2F3F92-DB94-4390-80C5-DA8E1910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851EB5E-7F98-478E-B24B-B55C893E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26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EAA67ED-2FD6-4A87-8DF9-07FC0D48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2D7026-A166-4826-9584-EB30CCF3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EDAF4C-18D5-42FE-97BE-DBBEA6B7C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AE6F7-7B3A-42F4-BB8A-6A2C35A27653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D92BFE-E318-4D4C-9F78-3E871D04E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88698F-E7DE-459C-B437-8A8E27506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AF480-BC2B-4CF6-993C-082A179B41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95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achsam.de/arb/infografik/arb_infografik_4_2.htm" TargetMode="External"/><Relationship Id="rId3" Type="http://schemas.openxmlformats.org/officeDocument/2006/relationships/hyperlink" Target="http://www.teachsam.de/arb/infografik/arb_infografik_4_4.htm" TargetMode="External"/><Relationship Id="rId7" Type="http://schemas.openxmlformats.org/officeDocument/2006/relationships/hyperlink" Target="http://www.teachsam.de/arb/infografik/arb_infografik_5.htm" TargetMode="External"/><Relationship Id="rId2" Type="http://schemas.openxmlformats.org/officeDocument/2006/relationships/hyperlink" Target="http://www.teachsam.de/arb/arb_diag_0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achsam.de/arb/infografik/arb_infografik_4_3.htm" TargetMode="External"/><Relationship Id="rId5" Type="http://schemas.openxmlformats.org/officeDocument/2006/relationships/hyperlink" Target="http://www.teachsam.de/arb/infografik/arb_infografik_2_2.htm" TargetMode="External"/><Relationship Id="rId4" Type="http://schemas.openxmlformats.org/officeDocument/2006/relationships/hyperlink" Target="http://www.teachsam.de/arb/infografik/arb_infografik_0.htm" TargetMode="Externa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sam.de/arb/bild/bildkom/bildkom_3.htm#2._Bilder_werden_fast_automatisch_und_ohne_gr&#246;&#223;ere_gedankliche_Anstrengung_aufgenommen" TargetMode="External"/><Relationship Id="rId2" Type="http://schemas.openxmlformats.org/officeDocument/2006/relationships/hyperlink" Target="http://www.teachsam.de/arb/bild/bildkom/bildkom_3.htm#Bilder_lassen_sich_schnell_rezipieren_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achsam.de/arb/bild/bildkom/bildkom_3.htm#5._Bilder_versprechen_eine_hohe_Glaubw&#252;rdigkeit_" TargetMode="External"/><Relationship Id="rId5" Type="http://schemas.openxmlformats.org/officeDocument/2006/relationships/hyperlink" Target="http://www.teachsam.de/arb/bild/bildkom/bildkom_3.htm#4._Bilder_beeinflussen_die_Gef&#252;hle_ihres_Betrachter_subtil_und_stark_zugleich" TargetMode="External"/><Relationship Id="rId4" Type="http://schemas.openxmlformats.org/officeDocument/2006/relationships/hyperlink" Target="http://www.teachsam.de/arb/bild/bildkom/bildkom_3.htm#3._Bilder_k&#246;nnen_besonders_effizient_verarbeitet_werd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ka.de/DE/AktuelleInformationen/StatistikenLagebilder/PolizeilicheKriminalstatistik/PKS2023/Polizeiliche_Kriminalstatistik_2023/Polizeiliche_Kriminalstatistik_2023_node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GAyYl3ZICw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B32AA-ED44-45F5-8977-15CD20436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6600" b="1" dirty="0"/>
              <a:t>Diskontinuierliche Texte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7F1C83-B202-41E5-9400-C3A603FF8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52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7014"/>
          </a:xfrm>
        </p:spPr>
        <p:txBody>
          <a:bodyPr/>
          <a:lstStyle/>
          <a:p>
            <a:r>
              <a:rPr lang="de-DE" dirty="0"/>
              <a:t>Finde die Manipulation/</a:t>
            </a:r>
            <a:br>
              <a:rPr lang="de-DE" dirty="0"/>
            </a:br>
            <a:r>
              <a:rPr lang="de-DE" dirty="0"/>
              <a:t>Unschärfe!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A788F4-C2D9-4112-98D4-35357B9FDA50}"/>
              </a:ext>
            </a:extLst>
          </p:cNvPr>
          <p:cNvSpPr txBox="1"/>
          <p:nvPr/>
        </p:nvSpPr>
        <p:spPr>
          <a:xfrm>
            <a:off x="838200" y="2177451"/>
            <a:ext cx="2928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Ist die Ehe in Deutschland ein Auslaufmodell?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0BB573-E060-41F5-84B8-76BAAAAB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17" t="32456" r="75138" b="8026"/>
          <a:stretch/>
        </p:blipFill>
        <p:spPr>
          <a:xfrm>
            <a:off x="6485917" y="0"/>
            <a:ext cx="4538381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FF08932-6A0D-44C1-B9CC-6347EF69BA67}"/>
              </a:ext>
            </a:extLst>
          </p:cNvPr>
          <p:cNvSpPr/>
          <p:nvPr/>
        </p:nvSpPr>
        <p:spPr>
          <a:xfrm rot="21188377">
            <a:off x="6982602" y="506363"/>
            <a:ext cx="1834564" cy="11445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5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621"/>
            <a:ext cx="10515600" cy="1325563"/>
          </a:xfrm>
        </p:spPr>
        <p:txBody>
          <a:bodyPr/>
          <a:lstStyle/>
          <a:p>
            <a:r>
              <a:rPr lang="de-DE" dirty="0"/>
              <a:t>Finde die Manipulation/</a:t>
            </a:r>
            <a:br>
              <a:rPr lang="de-DE" dirty="0"/>
            </a:br>
            <a:r>
              <a:rPr lang="de-DE" dirty="0"/>
              <a:t>Unschärfe!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DA6B91-06AC-409D-B9B5-419FF5AF9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717" t="16022" r="75138" b="65893"/>
          <a:stretch/>
        </p:blipFill>
        <p:spPr>
          <a:xfrm>
            <a:off x="1000027" y="2041237"/>
            <a:ext cx="5482721" cy="25175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C9625B-E3BF-46ED-AE59-539711A04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17" t="32456" r="75138" b="8026"/>
          <a:stretch/>
        </p:blipFill>
        <p:spPr>
          <a:xfrm>
            <a:off x="6485917" y="0"/>
            <a:ext cx="453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3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C9E216-1C19-4638-B6CF-C91E4731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300" b="1" dirty="0"/>
              <a:t>Zusammenfassung möglicher Manipulationen:</a:t>
            </a:r>
          </a:p>
          <a:p>
            <a:r>
              <a:rPr lang="de-DE" dirty="0"/>
              <a:t>Prozentanteile darstellen, ohne die Grundgesamtheit (100%) anzugeben</a:t>
            </a:r>
          </a:p>
          <a:p>
            <a:r>
              <a:rPr lang="de-DE" dirty="0"/>
              <a:t>Die Summe der Prozentanteile ergibt nicht 100%</a:t>
            </a:r>
          </a:p>
          <a:p>
            <a:r>
              <a:rPr lang="de-DE" dirty="0"/>
              <a:t>Veränderung der Achsen (Streckung, Stauchung, Achse nicht bei 0 beginnen lassen)</a:t>
            </a:r>
          </a:p>
          <a:p>
            <a:r>
              <a:rPr lang="de-DE" dirty="0"/>
              <a:t>Bewusst gewählte Ausschnitte, Unregelmäßige, ungleich große Schritte bei Zeitreihen.</a:t>
            </a:r>
          </a:p>
          <a:p>
            <a:r>
              <a:rPr lang="de-DE" dirty="0"/>
              <a:t>Mangelnde Proportionalität zwischen Zahlen und Flächen.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981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17D11-CEE3-4CE1-8B29-2D302EB2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409"/>
            <a:ext cx="10515600" cy="723279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Auswertung von diskontinuierlichen Texten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6E1C7-D0AB-401D-A9B6-4F5AB1413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Orientierung und Beschreibung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Überprüfe die Statistik hinsichtlich formaler Kriterien: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Quellenangabe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Aktualität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Plausibilität der Angaben.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Erfasse mit Hilfe der Legende, um welche Indikatoren es sich handelt und wie diese dargestellt werden.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02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D3E27F-EE91-415E-A168-DC07FA94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7165"/>
            <a:ext cx="10515600" cy="5169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Hilfreiche Fragestellungen:</a:t>
            </a:r>
          </a:p>
          <a:p>
            <a:pPr marL="0" indent="0">
              <a:buNone/>
            </a:pPr>
            <a:endParaRPr lang="de-DE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Worum geht es?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Was zeigt die Tabelle?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Werden absolute Zahlen oder Prozentzahlen angegeben?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Woher und aus welchem Jahr stammen die Daten?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Handelt es sich um reale Zahlen oder um eine Prognose?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066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348D1-18F6-46A6-AA52-3CA7828FF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635"/>
            <a:ext cx="10515600" cy="5355328"/>
          </a:xfrm>
        </p:spPr>
        <p:txBody>
          <a:bodyPr>
            <a:normAutofit fontScale="85000" lnSpcReduction="20000"/>
          </a:bodyPr>
          <a:lstStyle/>
          <a:p>
            <a:pPr marL="0" indent="0" algn="ctr" rtl="0">
              <a:buNone/>
            </a:pP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Auswertung der Ergebnisse</a:t>
            </a:r>
          </a:p>
          <a:p>
            <a:pPr marL="0" indent="0" algn="ctr" rtl="0">
              <a:buNone/>
            </a:pPr>
            <a:endParaRPr lang="de-DE" sz="56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Erfasse den Inhalt, indem du dich in Statistik einliest. </a:t>
            </a:r>
          </a:p>
          <a:p>
            <a:pPr marL="0" indent="0">
              <a:buNone/>
            </a:pPr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   Ermittle z.B.:</a:t>
            </a:r>
          </a:p>
          <a:p>
            <a:endParaRPr lang="de-DE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Maximal- oder Minimalwerte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Veränderungen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Entwicklungen</a:t>
            </a:r>
          </a:p>
          <a:p>
            <a:endParaRPr lang="de-DE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Vergleiche zwischen einzelnen, räumlichen oder zeitlichen Angaben und stelle zwischen den einzelnen Daten eine Beziehung her.</a:t>
            </a:r>
            <a:br>
              <a:rPr lang="de-DE" b="0" i="0" dirty="0">
                <a:effectLst/>
                <a:latin typeface="Arial" panose="020B0604020202020204" pitchFamily="34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70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60F458-BDAF-4BD3-8FFA-869E69A4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912"/>
            <a:ext cx="10757452" cy="5595592"/>
          </a:xfrm>
        </p:spPr>
        <p:txBody>
          <a:bodyPr>
            <a:normAutofit fontScale="70000" lnSpcReduction="20000"/>
          </a:bodyPr>
          <a:lstStyle/>
          <a:p>
            <a:pPr marL="0" indent="0" algn="ctr" rtl="0">
              <a:buNone/>
            </a:pPr>
            <a:r>
              <a:rPr lang="de-DE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Interpretation der Ergebnisse</a:t>
            </a:r>
          </a:p>
          <a:p>
            <a:pPr marL="0" indent="0" rtl="0">
              <a:buNone/>
            </a:pPr>
            <a:b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Formuliere nun Thesen, die sich aus dem</a:t>
            </a:r>
            <a:r>
              <a:rPr lang="de-DE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Zahlenmaterial ableiten lassen.</a:t>
            </a: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de-DE" sz="3100" dirty="0">
                <a:latin typeface="Arial" panose="020B0604020202020204" pitchFamily="34" charset="0"/>
                <a:cs typeface="Arial" panose="020B0604020202020204" pitchFamily="34" charset="0"/>
              </a:rPr>
              <a:t>Verwende dabei besser Mengenverhältnisse als zu exakte Zahlen!</a:t>
            </a:r>
            <a:b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z.B.:</a:t>
            </a:r>
          </a:p>
          <a:p>
            <a:pPr marL="0" indent="0" rtl="0">
              <a:buNone/>
            </a:pP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b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de-DE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 Jahr 2019 hatten mehr als 2/3 der Jugendlichen Angst</a:t>
            </a:r>
            <a:r>
              <a:rPr lang="de-DE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vor Umweltverschmutzung!</a:t>
            </a: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C65662-BB06-4EBC-8694-8E2CDD506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4" t="31489" r="52935" b="35065"/>
          <a:stretch/>
        </p:blipFill>
        <p:spPr>
          <a:xfrm>
            <a:off x="3379301" y="1991139"/>
            <a:ext cx="5564763" cy="31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94E66AE-EE83-4296-8148-DFA41CD3E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04836" cy="68174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D07DDF-813A-428B-825B-9496D6818BD3}"/>
              </a:ext>
            </a:extLst>
          </p:cNvPr>
          <p:cNvSpPr txBox="1"/>
          <p:nvPr/>
        </p:nvSpPr>
        <p:spPr>
          <a:xfrm>
            <a:off x="8804836" y="265043"/>
            <a:ext cx="3214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Arbeitsauftrag:</a:t>
            </a:r>
          </a:p>
          <a:p>
            <a:r>
              <a:rPr lang="de-DE" dirty="0"/>
              <a:t>Analysiere die folgende Statistik und formuliere Thesen, die du in einer MEÖ verwenden könntest.</a:t>
            </a:r>
          </a:p>
          <a:p>
            <a:endParaRPr lang="de-DE" dirty="0"/>
          </a:p>
          <a:p>
            <a:r>
              <a:rPr lang="de-DE" dirty="0"/>
              <a:t>Findest du die Quelle glaubwürdig?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794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97FE3E7-78F9-41B0-B096-6416D39C6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935" y="219352"/>
            <a:ext cx="10320130" cy="55040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508662-7DC3-4A70-BDE0-6C19851EE972}"/>
              </a:ext>
            </a:extLst>
          </p:cNvPr>
          <p:cNvSpPr txBox="1"/>
          <p:nvPr/>
        </p:nvSpPr>
        <p:spPr>
          <a:xfrm>
            <a:off x="821635" y="5870717"/>
            <a:ext cx="1042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erklärst du dir die unterschiedlichen Prozentpunkte bei der Befürwortung der aktiven Sterbehilfe in dieser und der vorherigen Statistik?</a:t>
            </a:r>
          </a:p>
        </p:txBody>
      </p:sp>
    </p:spTree>
    <p:extLst>
      <p:ext uri="{BB962C8B-B14F-4D97-AF65-F5344CB8AC3E}">
        <p14:creationId xmlns:p14="http://schemas.microsoft.com/office/powerpoint/2010/main" val="1754352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06FD4D8-5E9C-4AE9-9E17-0333C724862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9346" t="7349" r="43948" b="44479"/>
          <a:stretch/>
        </p:blipFill>
        <p:spPr bwMode="auto">
          <a:xfrm>
            <a:off x="838199" y="-5933"/>
            <a:ext cx="5257799" cy="5969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CD4215-BF16-4325-8D1B-77029429B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67"/>
          <a:stretch/>
        </p:blipFill>
        <p:spPr>
          <a:xfrm>
            <a:off x="838200" y="5963477"/>
            <a:ext cx="5257798" cy="6557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6A6476-1C1F-4EBC-87E0-9FF0A025B388}"/>
              </a:ext>
            </a:extLst>
          </p:cNvPr>
          <p:cNvSpPr txBox="1"/>
          <p:nvPr/>
        </p:nvSpPr>
        <p:spPr>
          <a:xfrm>
            <a:off x="6761923" y="265043"/>
            <a:ext cx="328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Arbeitsauftrag:</a:t>
            </a:r>
          </a:p>
          <a:p>
            <a:r>
              <a:rPr lang="de-DE" dirty="0"/>
              <a:t>Analysiere die folgende Statistik und formuliere Thesen, die du in einer MEÖ verwenden könntest.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C6CE65-E2D0-49E9-9735-219D8ED20F55}"/>
              </a:ext>
            </a:extLst>
          </p:cNvPr>
          <p:cNvSpPr txBox="1"/>
          <p:nvPr/>
        </p:nvSpPr>
        <p:spPr>
          <a:xfrm>
            <a:off x="6761921" y="3429000"/>
            <a:ext cx="4591879" cy="236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75"/>
              </a:lnSpc>
              <a:spcBef>
                <a:spcPts val="750"/>
              </a:spcBef>
              <a:spcAft>
                <a:spcPts val="15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https://de.statista.com/statistik/daten/studie/585/umfrage/selbstmordmethoden-in-deutschland-2006/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06486-B639-4695-99A2-A9E738F4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343"/>
            <a:ext cx="10515600" cy="1394333"/>
          </a:xfrm>
        </p:spPr>
        <p:txBody>
          <a:bodyPr>
            <a:normAutofit fontScale="90000"/>
          </a:bodyPr>
          <a:lstStyle/>
          <a:p>
            <a:r>
              <a:rPr lang="de-DE" dirty="0"/>
              <a:t>Diskontinuierliche Texte – Was ist das?</a:t>
            </a:r>
            <a:br>
              <a:rPr lang="de-DE" dirty="0"/>
            </a:br>
            <a:r>
              <a:rPr lang="de-DE" sz="2700" b="1" u="sng" dirty="0"/>
              <a:t>Arbeitsauftrag:</a:t>
            </a:r>
            <a:br>
              <a:rPr lang="de-DE" dirty="0"/>
            </a:br>
            <a:r>
              <a:rPr lang="de-DE" sz="2000" dirty="0"/>
              <a:t>Erarbeite dir die Definition von diskontinuierlichen Texten anhand des kurzen Textes und des Schaubildes: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EDDE84-36AF-435B-87AD-8C3F6255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06" y="1921565"/>
            <a:ext cx="4331719" cy="366561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Diskontinuierliche Texte (auch nicht-lineare Texte genannt) sind Texte, die aus einer Kombination von grafischen und textuellen Elementen bestehen. Teil der allgemeinen Lesekompetenz ist dabei</a:t>
            </a:r>
            <a: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Bildkompetenz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ohne die die komplexen Bild-Text-Beziehungen, wie sie zahlreiche diskontinuierliche Texte auszeichnen, nicht erschlossen werden können. 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Diskontinuierliche Texte, die solche Merkmale aufweisen, sind z. B. Karten,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Diagramme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Bildstatistiken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Infografiken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PR-Infografik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kartographische Infografiken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journalistische Pressegrafik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Formulare, Tabellen, Schaubilder, </a:t>
            </a:r>
            <a:r>
              <a:rPr lang="de-DE" sz="1600" strike="noStrike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Prinzipdarstellungen</a:t>
            </a:r>
            <a:r>
              <a:rPr lang="de-DE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usw.</a:t>
            </a:r>
          </a:p>
          <a:p>
            <a:pPr marL="0" indent="0" algn="just">
              <a:buNone/>
            </a:pP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4C9D90-D9B0-4C87-98F7-03D1D0A99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125" y="1921565"/>
            <a:ext cx="7056264" cy="413109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F527E5-1087-4CFA-B3B5-92C051C186E9}"/>
              </a:ext>
            </a:extLst>
          </p:cNvPr>
          <p:cNvSpPr txBox="1"/>
          <p:nvPr/>
        </p:nvSpPr>
        <p:spPr>
          <a:xfrm>
            <a:off x="888884" y="5683325"/>
            <a:ext cx="376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Mit welcher Textform kommst du besser zurecht?</a:t>
            </a:r>
          </a:p>
        </p:txBody>
      </p:sp>
    </p:spTree>
    <p:extLst>
      <p:ext uri="{BB962C8B-B14F-4D97-AF65-F5344CB8AC3E}">
        <p14:creationId xmlns:p14="http://schemas.microsoft.com/office/powerpoint/2010/main" val="34978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4E332-52CB-4B53-8DC4-355EDFEF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Auswertung von Karikaturen für die MEÖ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7C1246-9AF1-4B62-A67D-7F3276F92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47324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sz="4500" b="1" i="1" u="sng" dirty="0"/>
              <a:t>Vorgehensweise:</a:t>
            </a:r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/>
              <a:t>Orientierung und Beschreibung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Zeichner*in, Jahr, Quelle, Titel, Texte/Beschriftungen/Sprechblasen, Bildelemente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2. </a:t>
            </a:r>
            <a:r>
              <a:rPr lang="de-DE" b="1" dirty="0">
                <a:sym typeface="Wingdings" panose="05000000000000000000" pitchFamily="2" charset="2"/>
              </a:rPr>
              <a:t>Interpretation: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Aufschlüsseln von Bildelementen (z.B. Größenverhältnissen, Symbolen, Allegorien)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Was will der/die </a:t>
            </a:r>
            <a:r>
              <a:rPr lang="de-DE" dirty="0" err="1">
                <a:sym typeface="Wingdings" panose="05000000000000000000" pitchFamily="2" charset="2"/>
              </a:rPr>
              <a:t>Zeichener</a:t>
            </a:r>
            <a:r>
              <a:rPr lang="de-DE" dirty="0">
                <a:sym typeface="Wingdings" panose="05000000000000000000" pitchFamily="2" charset="2"/>
              </a:rPr>
              <a:t>*in damit kritisieren?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3. </a:t>
            </a:r>
            <a:r>
              <a:rPr lang="de-DE" b="1" dirty="0">
                <a:sym typeface="Wingdings" panose="05000000000000000000" pitchFamily="2" charset="2"/>
              </a:rPr>
              <a:t>Einarbeitung in die MEÖ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Karikaturen können Hinweise enthalten auf: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mögliche Einleitungs- oder Schlussgedanken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Argumente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Begründungen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Beispiele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Lösungs-/Kompromissvorschläge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Sie eigenen sich aber </a:t>
            </a:r>
            <a:r>
              <a:rPr lang="de-DE" b="1" dirty="0">
                <a:sym typeface="Wingdings" panose="05000000000000000000" pitchFamily="2" charset="2"/>
              </a:rPr>
              <a:t>nicht als Faktenbelege</a:t>
            </a:r>
            <a:r>
              <a:rPr lang="de-DE" dirty="0">
                <a:sym typeface="Wingdings" panose="05000000000000000000" pitchFamily="2" charset="2"/>
              </a:rPr>
              <a:t>, weil sie die Meinung der Schöpfers widerspiegeln!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Deshalb müssen sie auch </a:t>
            </a:r>
            <a:r>
              <a:rPr lang="de-DE" b="1" dirty="0">
                <a:sym typeface="Wingdings" panose="05000000000000000000" pitchFamily="2" charset="2"/>
              </a:rPr>
              <a:t>nicht explizit zitiert werden</a:t>
            </a:r>
            <a:r>
              <a:rPr lang="de-DE" dirty="0">
                <a:sym typeface="Wingdings" panose="05000000000000000000" pitchFamily="2" charset="2"/>
              </a:rPr>
              <a:t>, es reicht wenn ihr den darin enthaltenen Gedanken aufnehmt. Ein indirekter Verweis mit (vgl. MXY) ist aber möglich.</a:t>
            </a:r>
          </a:p>
        </p:txBody>
      </p:sp>
    </p:spTree>
    <p:extLst>
      <p:ext uri="{BB962C8B-B14F-4D97-AF65-F5344CB8AC3E}">
        <p14:creationId xmlns:p14="http://schemas.microsoft.com/office/powerpoint/2010/main" val="37593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99DBB-5FB8-471F-ABFA-404BBD62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4B79FFF-6184-4D10-AB02-D7D8912B093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6758609" cy="6127750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B97A1A-EA59-4F64-A07A-2CCFF0C8A2E1}"/>
              </a:ext>
            </a:extLst>
          </p:cNvPr>
          <p:cNvSpPr txBox="1"/>
          <p:nvPr/>
        </p:nvSpPr>
        <p:spPr>
          <a:xfrm>
            <a:off x="8388627" y="4717389"/>
            <a:ext cx="3551582" cy="118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75"/>
              </a:lnSpc>
              <a:spcBef>
                <a:spcPts val="750"/>
              </a:spcBef>
              <a:spcAft>
                <a:spcPts val="15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https://de.toonpool.com/cartoons/Sterbehilfe_427722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9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3BB8F-A69F-46A2-B824-AF346489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Vorteile von diskontinuierlichen Texten: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4258BD-8B52-4752-B74B-3CDEC5C3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Vereinfachung komplexer Sachverhalte</a:t>
            </a:r>
            <a:endParaRPr lang="de-DE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strike="noStrik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hohe Kommunikationsgeschwindigkeit</a:t>
            </a:r>
            <a:endParaRPr lang="de-DE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strike="noStrik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fast automatische Aufnahme ohne größere gedankliche Anstrengungen</a:t>
            </a:r>
            <a:endParaRPr lang="de-DE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strike="noStrik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besonders effiziente Informationsverarbeitung durch ein Bild</a:t>
            </a:r>
            <a:endParaRPr lang="de-DE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strike="noStrik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subtile Übermittlung von Einstellungen und Gefühlen</a:t>
            </a:r>
            <a:endParaRPr lang="de-DE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u="sng" strike="noStrik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hohe Glaubwürdigkeit</a:t>
            </a:r>
            <a:endParaRPr lang="de-DE" sz="40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8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8713B-A9DA-4B2F-A3E4-EAB6AB8F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Sind Ausländer krimineller als Deutsche?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80DC8D-FD6A-46BE-8EFB-CDC075C42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4" t="14996" r="25686" b="11910"/>
          <a:stretch/>
        </p:blipFill>
        <p:spPr>
          <a:xfrm>
            <a:off x="3320524" y="1351943"/>
            <a:ext cx="5550951" cy="4426004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BF664A-BC39-48F4-A426-980B04B481DD}"/>
              </a:ext>
            </a:extLst>
          </p:cNvPr>
          <p:cNvSpPr txBox="1"/>
          <p:nvPr/>
        </p:nvSpPr>
        <p:spPr>
          <a:xfrm>
            <a:off x="622852" y="600323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Quelle: BKA - Polizeiliche Kriminalstatistik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2952714-16E0-4BD2-B4FD-E1CBE13DDA6A}"/>
              </a:ext>
            </a:extLst>
          </p:cNvPr>
          <p:cNvSpPr/>
          <p:nvPr/>
        </p:nvSpPr>
        <p:spPr>
          <a:xfrm rot="20724611">
            <a:off x="3553117" y="2562258"/>
            <a:ext cx="41020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Achtung: </a:t>
            </a:r>
          </a:p>
          <a:p>
            <a:pPr algn="ctr"/>
            <a:r>
              <a:rPr lang="de-DE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Dies bedeutet nicht, </a:t>
            </a:r>
          </a:p>
          <a:p>
            <a:pPr algn="ctr"/>
            <a:r>
              <a:rPr lang="de-DE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dass Ausländer um  </a:t>
            </a:r>
            <a:r>
              <a:rPr lang="de-DE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13,5 </a:t>
            </a:r>
            <a:r>
              <a:rPr lang="de-DE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% </a:t>
            </a:r>
          </a:p>
          <a:p>
            <a:pPr algn="ctr"/>
            <a:r>
              <a:rPr lang="de-DE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krimineller geworden sind!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9177CFF-F2FC-41AE-8B4C-1D1DC3036135}"/>
              </a:ext>
            </a:extLst>
          </p:cNvPr>
          <p:cNvSpPr txBox="1"/>
          <p:nvPr/>
        </p:nvSpPr>
        <p:spPr>
          <a:xfrm>
            <a:off x="7740187" y="3302758"/>
            <a:ext cx="339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Erklärung hier ab min 9:35:</a:t>
            </a:r>
          </a:p>
          <a:p>
            <a:r>
              <a:rPr lang="de-DE" dirty="0">
                <a:hlinkClick r:id="rId4"/>
              </a:rPr>
              <a:t>Die unangenehme Wahrheit hinter Rassentheorie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49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74EFB-E276-4FAC-9997-C36AF56EE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Nachteile von diskontinuierlichen Texten: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019DAD-6503-4848-8FB7-5D33B0920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Aspekte gehen verloren oder werden undifferenziert und vereinfacht dargestellt</a:t>
            </a:r>
            <a:endParaRPr lang="de-DE" sz="18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grafisch-schematisierte Darstellung zahlenbasierter Daten erweckt den Eindruck von seriöser wissenschaftlicher Sachlichkeit, was nicht stimmen muss!</a:t>
            </a:r>
            <a:endParaRPr lang="de-DE" sz="18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entsteht der Eindruck, dass die darin aufbereiteten Ergebnisse für jeden ohne Vorkenntnisse leicht zu entschlüsseln und auf einfache Weise überprüfbar seien, was auch nicht der Fall sein muss</a:t>
            </a:r>
            <a:endParaRPr lang="de-DE" sz="18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Enthalten neben sachlich überprüfbaren Informationen auch </a:t>
            </a:r>
            <a:r>
              <a:rPr lang="de-DE" sz="1800" u="sng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appellative</a:t>
            </a: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wertende und tendenziöse Informationen</a:t>
            </a:r>
            <a:endParaRPr lang="de-DE" sz="18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u="sng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 der Darstellung, Wahl des Ausschnitts oder Skala beeinflussen sehr Wirkung der Grafik!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     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0000"/>
                </a:solidFill>
              </a:rPr>
              <a:t>Achtung: Möglichkeit der Manipulation!</a:t>
            </a:r>
            <a:endParaRPr lang="de-DE" sz="2400" dirty="0">
              <a:solidFill>
                <a:srgbClr val="FF0000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Finde die Manipulation/Unschärfe!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7B9D59-A172-4376-8038-E204F11EF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230" t="2969"/>
          <a:stretch/>
        </p:blipFill>
        <p:spPr>
          <a:xfrm>
            <a:off x="4218220" y="1774312"/>
            <a:ext cx="3755559" cy="43952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A788F4-C2D9-4112-98D4-35357B9FDA50}"/>
              </a:ext>
            </a:extLst>
          </p:cNvPr>
          <p:cNvSpPr txBox="1"/>
          <p:nvPr/>
        </p:nvSpPr>
        <p:spPr>
          <a:xfrm>
            <a:off x="940904" y="1764373"/>
            <a:ext cx="29287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Die Karte bildet das Ergebnis einer Hamburger Volksabstimmung über den Rückkauf der kommunalen Versorgungsnetze ab. Entschieden sich die Hamburger Bürger*innen dafür (grau) oder dagegen (schwarz)?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F08932-6A0D-44C1-B9CC-6347EF69BA67}"/>
              </a:ext>
            </a:extLst>
          </p:cNvPr>
          <p:cNvSpPr/>
          <p:nvPr/>
        </p:nvSpPr>
        <p:spPr>
          <a:xfrm rot="20568610">
            <a:off x="4221146" y="2273110"/>
            <a:ext cx="2587029" cy="4108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08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Finde die Manipulation/Unschärfe!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E2C5AB-E643-403C-981F-3330C4926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904" t="31040" r="26009" b="22617"/>
          <a:stretch/>
        </p:blipFill>
        <p:spPr>
          <a:xfrm>
            <a:off x="1178926" y="1774311"/>
            <a:ext cx="2372657" cy="439076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7B9D59-A172-4376-8038-E204F11EFF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230" t="2969"/>
          <a:stretch/>
        </p:blipFill>
        <p:spPr>
          <a:xfrm>
            <a:off x="4218220" y="1774312"/>
            <a:ext cx="3755559" cy="43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0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Finde die Manipulation/Unschärfe!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A788F4-C2D9-4112-98D4-35357B9FDA50}"/>
              </a:ext>
            </a:extLst>
          </p:cNvPr>
          <p:cNvSpPr txBox="1"/>
          <p:nvPr/>
        </p:nvSpPr>
        <p:spPr>
          <a:xfrm>
            <a:off x="940904" y="1764373"/>
            <a:ext cx="2928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Verdienen Frauen inzwischen mehr als Männer?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E9A955-F7E4-4E7D-A3F8-CBB2A470C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532" t="30136" r="55653" b="14958"/>
          <a:stretch/>
        </p:blipFill>
        <p:spPr>
          <a:xfrm>
            <a:off x="4306441" y="1568698"/>
            <a:ext cx="4353856" cy="520629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FF08932-6A0D-44C1-B9CC-6347EF69BA67}"/>
              </a:ext>
            </a:extLst>
          </p:cNvPr>
          <p:cNvSpPr/>
          <p:nvPr/>
        </p:nvSpPr>
        <p:spPr>
          <a:xfrm rot="20446591">
            <a:off x="4802486" y="2688851"/>
            <a:ext cx="2587029" cy="4108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B01B004-B725-44EB-83C5-1CE996541344}"/>
              </a:ext>
            </a:extLst>
          </p:cNvPr>
          <p:cNvSpPr/>
          <p:nvPr/>
        </p:nvSpPr>
        <p:spPr>
          <a:xfrm rot="21230775">
            <a:off x="5189855" y="4405006"/>
            <a:ext cx="2587029" cy="4108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46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560A4-0087-4C2E-B7B2-C51C5483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Finde die Manipulation/Unschärfe!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E9A955-F7E4-4E7D-A3F8-CBB2A470C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456" t="30136" r="55653" b="14958"/>
          <a:stretch/>
        </p:blipFill>
        <p:spPr>
          <a:xfrm>
            <a:off x="2430389" y="1279502"/>
            <a:ext cx="7208833" cy="55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8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Breitbild</PresentationFormat>
  <Paragraphs>104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</vt:lpstr>
      <vt:lpstr>Diskontinuierliche Texte</vt:lpstr>
      <vt:lpstr>Diskontinuierliche Texte – Was ist das? Arbeitsauftrag: Erarbeite dir die Definition von diskontinuierlichen Texten anhand des kurzen Textes und des Schaubildes: </vt:lpstr>
      <vt:lpstr>Vorteile von diskontinuierlichen Texten:</vt:lpstr>
      <vt:lpstr>Sind Ausländer krimineller als Deutsche?</vt:lpstr>
      <vt:lpstr>Nachteile von diskontinuierlichen Texten:</vt:lpstr>
      <vt:lpstr>Finde die Manipulation/Unschärfe!</vt:lpstr>
      <vt:lpstr>Finde die Manipulation/Unschärfe!</vt:lpstr>
      <vt:lpstr>Finde die Manipulation/Unschärfe!</vt:lpstr>
      <vt:lpstr>Finde die Manipulation/Unschärfe!</vt:lpstr>
      <vt:lpstr>Finde die Manipulation/ Unschärfe!</vt:lpstr>
      <vt:lpstr>Finde die Manipulation/ Unschärfe!</vt:lpstr>
      <vt:lpstr>PowerPoint-Präsentation</vt:lpstr>
      <vt:lpstr>Auswertung von diskontinuierlichen Texten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Auswertung von Karikaturen für die MEÖ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Diskontinuierliche Texte</dc:title>
  <dc:creator>Kai Elfering</dc:creator>
  <cp:lastModifiedBy>Kai Elfering</cp:lastModifiedBy>
  <cp:revision>19</cp:revision>
  <dcterms:created xsi:type="dcterms:W3CDTF">2024-03-13T08:47:12Z</dcterms:created>
  <dcterms:modified xsi:type="dcterms:W3CDTF">2025-03-17T22:07:47Z</dcterms:modified>
</cp:coreProperties>
</file>